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webextensions/webextension2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463" r:id="rId3"/>
    <p:sldId id="464" r:id="rId4"/>
    <p:sldId id="347" r:id="rId5"/>
    <p:sldId id="457" r:id="rId6"/>
    <p:sldId id="459" r:id="rId7"/>
    <p:sldId id="460" r:id="rId8"/>
    <p:sldId id="277" r:id="rId9"/>
    <p:sldId id="465" r:id="rId10"/>
    <p:sldId id="45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080"/>
    <a:srgbClr val="008080"/>
    <a:srgbClr val="3399FF"/>
    <a:srgbClr val="FF6699"/>
    <a:srgbClr val="BFBFBF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8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E64A1-9E85-4175-BD8A-4038D1622CDD}" type="datetimeFigureOut">
              <a:rPr lang="en-US" smtClean="0"/>
              <a:t>2/16/2024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9FFB1F-EB95-4469-99FE-A6C0D416F5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5860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77F3D-2276-4DFA-B9D9-F707F0AD32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3E4DA0-A67A-4A6D-875E-788ED6E567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E7A295-6138-4B1D-BC6F-B36B6B74D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4D4E-FB1D-476E-B21E-F7F9A3EE3E5F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F31B13-E31C-42C8-9F9D-CE9A749A6C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3BC398-FB41-4920-9D08-28F2F4E7B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57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37AB8-7DFC-4B1E-9C5C-86C60441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50429D-5DAD-45E7-A099-E231F8865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7FF50-4B70-4EF5-B99E-58019655B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FB770-C596-406B-80B3-F58A2A6ECD0C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E8E54-C84C-4A30-BBEC-CED300206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72C3A-9BD5-4F00-BD0C-BF79C43B1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70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F87C99C-6365-462A-A860-D3243A93BD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7EE229-43CB-4899-8842-ADAEE38783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FD1F33-20D0-46A8-A698-C463CD01D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F38BD-783E-4F20-B25B-B00036BDFD36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128313-7BE2-4F80-AA7F-AB295A3C9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3A7EA7-E646-47CC-8CE0-49D96747C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925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11475-E283-45AF-BA96-B3339EDD5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440F0-1D14-42FB-A18A-EA4E2D4CC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43CB1-760E-4EC1-A59C-905125FE4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DD6BD-D09E-4546-A6B4-6D4D850E4B79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2B50B-BFB1-4E06-BC2A-DDC5F7B19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7A8FBF-C7E4-4DDB-93BF-E80F25563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4381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5F333B-7B3B-42C3-B9B0-263B6D4D8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0F458A-0BAE-4588-9CC6-FFBB2F6E6A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B467C-BC86-4904-8717-AB7295E3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E58B3B-5435-433B-8C81-32D9CFB48D39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F6297-DC0C-4A2E-8D64-222A17CA7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BFEE90-E5C7-4860-A61E-3B865A701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3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58C2E6-EB54-4597-8B5D-A5CA7FF66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EEA0C4-5347-4540-8E23-A4547EC98A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F6A67-225C-48AF-8684-D1819A2B59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FACEFF-4C08-410E-AF85-DBE96CD06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0DD85D-7489-403D-A673-3DA4F5EF2087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644975-F594-4A04-B815-BD4820CE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89781C-DF09-4D9D-A290-E49297D64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94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FB0C1-D650-4F8B-ABB8-BA580EDF8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D20E00-5125-45DA-B6DC-D1A902A26C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75638-536B-4CD0-8CD4-9D9E3DBF60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3A5D28-0629-4364-9BE2-C11836BD44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8D645-592C-4272-B8E6-D9A920846D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B3208B6-10E3-402D-B442-0C870980E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57B4D1-3BD0-4DAD-B857-07354F196314}" type="datetime1">
              <a:rPr lang="en-US" smtClean="0"/>
              <a:t>2/16/2024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A1ADB4-E739-482D-A716-6B06C94B8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691B70-BCA2-4959-AC54-49C637F99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986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DF8FE-6B17-404C-8090-8761F3D3B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83F901-EF75-41DC-9D9D-5D5B433C15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59493-43F2-4C14-8E66-8E5FADF0B28F}" type="datetime1">
              <a:rPr lang="en-US" smtClean="0"/>
              <a:t>2/16/2024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6EEE6B-AE2F-439A-BEFA-0E830C96E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8544B40-778F-4A4C-BD9B-864A18CC6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44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516F95B-407C-4F6F-A9AE-7AEBF198E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76290-B078-4BA4-83E8-42FBE199C7FE}" type="datetime1">
              <a:rPr lang="en-US" smtClean="0"/>
              <a:t>2/16/2024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2C5CE0-0AB5-4677-952D-0F9F77FB98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41F927-9AB1-4B89-81F7-320FB479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93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C4390-7A90-4A88-A2A8-86FD5CE20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EDA521-6D29-4882-862B-7B0F269A76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F015FF-2A2F-4A3C-808A-E3FF51EE47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3B3190-739E-467E-AAA5-30D581850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9E454E-FED0-45F7-9F55-C1F21238D740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5B6BE6-2C66-4FD5-91C4-EE89D1150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79D5E4-3C97-493D-B973-97A24289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1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2C13BA-8B9A-44F6-A709-8E835F2A2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F85398-8B5B-48E8-8602-6278288362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DCFD58-BA4D-4AAC-9FA9-357FB7C165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17FCF8-22BD-4785-AC45-C85E3DF59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AA84-FFEE-4BAF-A2B8-6F8DC8886738}" type="datetime1">
              <a:rPr lang="en-US" smtClean="0"/>
              <a:t>2/16/2024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524F51-253B-45C2-8B04-ADD66EA2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EB8A15-9542-4B59-99E6-24B54B114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9074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547A067-182E-461E-B8F5-4B6088E3A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D5DF34-0532-4B83-A652-C220C68EA7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E0ACB0-7F6E-4A19-ADA8-E846F07498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C0DBD-3F83-42F4-83D6-831D172E2562}" type="datetime1">
              <a:rPr lang="en-US" smtClean="0"/>
              <a:t>2/16/2024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4FB1B8-4D02-4C25-9A91-A24088EC210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730A8B-7206-487B-8F9E-0A9A655573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C5C6C8-BA77-40F0-B1AE-3E5EFF00B2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73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1">
            <a:extLst>
              <a:ext uri="{FF2B5EF4-FFF2-40B4-BE49-F238E27FC236}">
                <a16:creationId xmlns:a16="http://schemas.microsoft.com/office/drawing/2014/main" id="{73C994B4-9721-4148-9EEC-6793CECDE8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3" y="-1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F9D95E49-763A-4886-B038-82F734740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541CEA24-8518-4C08-A11E-B7E64FB31F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78324" y="699899"/>
            <a:ext cx="10713676" cy="54333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1D0C57-3B9E-4C03-A2ED-9CB4BD7F35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0074" y="1416581"/>
            <a:ext cx="8351228" cy="21272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th-TH" sz="4800" b="1" kern="1200" dirty="0">
                <a:latin typeface="Pridi Light" panose="00000400000000000000" pitchFamily="2" charset="-34"/>
                <a:cs typeface="Pridi Light" panose="00000400000000000000" pitchFamily="2" charset="-34"/>
              </a:rPr>
              <a:t>แนวทาง </a:t>
            </a:r>
            <a:r>
              <a:rPr lang="en-US" sz="4800" b="1" kern="1200" dirty="0">
                <a:latin typeface="Pridi Light" panose="00000400000000000000" pitchFamily="2" charset="-34"/>
                <a:cs typeface="Pridi Light" panose="00000400000000000000" pitchFamily="2" charset="-34"/>
              </a:rPr>
              <a:t>BCG </a:t>
            </a:r>
            <a:r>
              <a:rPr lang="th-TH" sz="4800" b="1" kern="1200" dirty="0">
                <a:latin typeface="Pridi Light" panose="00000400000000000000" pitchFamily="2" charset="-34"/>
                <a:cs typeface="Pridi Light" panose="00000400000000000000" pitchFamily="2" charset="-34"/>
              </a:rPr>
              <a:t>สู่การพัฒนาที่ยั่งยืน</a:t>
            </a:r>
            <a:endParaRPr lang="en-US" sz="4800" b="1" kern="1200" dirty="0">
              <a:latin typeface="Pridi Light" panose="00000400000000000000" pitchFamily="2" charset="-34"/>
              <a:cs typeface="Pridi Light" panose="00000400000000000000" pitchFamily="2" charset="-3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DB0D11-5C63-45AE-B7F2-EF97521253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058" y="4131259"/>
            <a:ext cx="6092786" cy="2192683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US" kern="1200" dirty="0">
              <a:latin typeface="+mn-lt"/>
              <a:ea typeface="+mn-ea"/>
              <a:cs typeface="+mn-cs"/>
            </a:endParaRPr>
          </a:p>
          <a:p>
            <a:r>
              <a:rPr lang="en-US" kern="1200" dirty="0" err="1">
                <a:latin typeface="Pridi ExtraLight" panose="00000300000000000000" pitchFamily="2" charset="-34"/>
                <a:cs typeface="Pridi ExtraLight" panose="00000300000000000000" pitchFamily="2" charset="-34"/>
              </a:rPr>
              <a:t>ดร.ปพิชญา</a:t>
            </a:r>
            <a:r>
              <a:rPr lang="en-US" kern="1200" dirty="0">
                <a:latin typeface="Pridi ExtraLight" panose="00000300000000000000" pitchFamily="2" charset="-34"/>
                <a:cs typeface="Pridi ExtraLight" panose="00000300000000000000" pitchFamily="2" charset="-34"/>
              </a:rPr>
              <a:t> ศรีเทพ</a:t>
            </a:r>
          </a:p>
          <a:p>
            <a:r>
              <a:rPr lang="en-US" kern="1200" dirty="0" err="1">
                <a:latin typeface="Pridi ExtraLight" panose="00000300000000000000" pitchFamily="2" charset="-34"/>
                <a:cs typeface="Pridi ExtraLight" panose="00000300000000000000" pitchFamily="2" charset="-34"/>
              </a:rPr>
              <a:t>คณะวิทยาศาสตร์และเทคโนโลยีอุตสาหกรรม</a:t>
            </a:r>
            <a:r>
              <a:rPr lang="en-US" kern="1200" dirty="0">
                <a:latin typeface="Pridi ExtraLight" panose="00000300000000000000" pitchFamily="2" charset="-34"/>
                <a:cs typeface="Pridi ExtraLight" panose="00000300000000000000" pitchFamily="2" charset="-34"/>
              </a:rPr>
              <a:t> </a:t>
            </a:r>
            <a:endParaRPr lang="th-TH" kern="1200" dirty="0">
              <a:latin typeface="Pridi ExtraLight" panose="00000300000000000000" pitchFamily="2" charset="-34"/>
              <a:cs typeface="Pridi ExtraLight" panose="00000300000000000000" pitchFamily="2" charset="-34"/>
            </a:endParaRPr>
          </a:p>
          <a:p>
            <a:r>
              <a:rPr lang="th-TH" kern="1200" dirty="0">
                <a:latin typeface="Pridi ExtraLight" panose="00000300000000000000" pitchFamily="2" charset="-34"/>
                <a:cs typeface="Pridi ExtraLight" panose="00000300000000000000" pitchFamily="2" charset="-34"/>
              </a:rPr>
              <a:t>มหาวิทยาลัยสงขลานครินทร์ วิทยาเขตสุราษฎ</a:t>
            </a:r>
            <a:r>
              <a:rPr lang="th-TH" dirty="0">
                <a:latin typeface="Pridi ExtraLight" panose="00000300000000000000" pitchFamily="2" charset="-34"/>
                <a:cs typeface="Pridi ExtraLight" panose="00000300000000000000" pitchFamily="2" charset="-34"/>
              </a:rPr>
              <a:t>ร์ธานี</a:t>
            </a:r>
            <a:r>
              <a:rPr lang="en-US" kern="1200" dirty="0">
                <a:latin typeface="Pridi ExtraLight" panose="00000300000000000000" pitchFamily="2" charset="-34"/>
                <a:cs typeface="Pridi ExtraLight" panose="00000300000000000000" pitchFamily="2" charset="-34"/>
              </a:rPr>
              <a:t> 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D28AB17-F6FA-4C53-B3E3-D0A39D4A3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11365990" y="5610"/>
            <a:ext cx="0" cy="685800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EFADC67-92A1-44FB-8691-D8CD71A21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18001"/>
            <a:ext cx="12192000" cy="0"/>
          </a:xfrm>
          <a:prstGeom prst="line">
            <a:avLst/>
          </a:prstGeom>
          <a:ln w="9525" cap="rnd"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AA74EAB-FD76-4F40-A962-CEADC30542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1425172"/>
            <a:ext cx="1469410" cy="4695345"/>
          </a:xfrm>
          <a:prstGeom prst="rect">
            <a:avLst/>
          </a:prstGeom>
          <a:solidFill>
            <a:schemeClr val="accent1">
              <a:alpha val="25000"/>
            </a:schemeClr>
          </a:solidFill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59BAE91-8767-41D5-A94B-E846E6160B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0589"/>
          <a:stretch/>
        </p:blipFill>
        <p:spPr>
          <a:xfrm>
            <a:off x="0" y="5610"/>
            <a:ext cx="3756276" cy="136538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4F2418-53B4-41C2-9FC1-2B70F9AE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17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39D359-5CF4-463A-AB49-620C8651354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794759" y="0"/>
            <a:ext cx="3330799" cy="1095375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273A45-28E7-4393-B428-1558E243D3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9738" y="3059404"/>
            <a:ext cx="7765049" cy="145963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th-TH" sz="4800" dirty="0">
                <a:latin typeface="Prompt" panose="00000500000000000000" pitchFamily="2" charset="-34"/>
                <a:cs typeface="Prompt" panose="00000500000000000000" pitchFamily="2" charset="-34"/>
              </a:rPr>
              <a:t>คำถามและข้อเสนอแนะ</a:t>
            </a:r>
            <a:endParaRPr lang="en-US" sz="4800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64CC845-38B2-2A5A-9582-B0DED3A425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399" y="1499321"/>
            <a:ext cx="4168670" cy="50292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A3F84F8-CAAE-F4E8-BEDE-6499749562F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02477"/>
            <a:ext cx="12192000" cy="955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64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EA8FC6-A7CE-313D-8454-FCEFCAB65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5B9A4-7374-0722-E812-A3CEAF83E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ln w="19050">
            <a:solidFill>
              <a:schemeClr val="tx1"/>
            </a:solidFill>
          </a:ln>
        </p:spPr>
        <p:txBody>
          <a:bodyPr/>
          <a:lstStyle/>
          <a:p>
            <a:fld id="{77C5C6C8-BA77-40F0-B1AE-3E5EFF00B2A2}" type="slidenum">
              <a:rPr lang="en-US" smtClean="0"/>
              <a:t>2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FCDB149-25E5-168A-9329-E65A4C405B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37" y="1080655"/>
            <a:ext cx="3606563" cy="5640820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ใช้งานวิจัย เทคโนโลยีเพิ่มมูลค่า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ระบบ </a:t>
            </a:r>
            <a:r>
              <a:rPr lang="en-US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smart farming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พลังงานชีวภาพ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จัดการอย่างเป็นระบบ ตรวจสอบได้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ใช้หลักเศรษฐกิจพอเพียง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เลือกใช้พันธุ์ที่ดี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ใช้วัตถุดิบและทรัพยากรธรรมชาติ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ใช้ระบบ </a:t>
            </a:r>
            <a:r>
              <a:rPr lang="en-US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Big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เกษตรปลอดภัย/อินทรีย์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ใช้สมุนไพร</a:t>
            </a: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EB12DDFE-F5B5-A24F-4CE5-1B09EFDB5154}"/>
              </a:ext>
            </a:extLst>
          </p:cNvPr>
          <p:cNvSpPr txBox="1">
            <a:spLocks/>
          </p:cNvSpPr>
          <p:nvPr/>
        </p:nvSpPr>
        <p:spPr>
          <a:xfrm>
            <a:off x="4381677" y="1080655"/>
            <a:ext cx="3606563" cy="564082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ออกแบบการผลิตตั้งแต่ต้นทาง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ผลิตทนทาน ใช้งานได้นานขึ้น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ผลิตจากวัสดุที่สร้างทดแทนใหม่ได้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ใช้ซ้ำได้ตลอดอายุการใช้งาน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นำกลับมาใช้ใหม่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ทดแทนวัสดุสิ้นเปลือง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เพิ่มประสิทธิภาพการใช้งาน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การปรับปรุงเป็นของใหม่ 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ลดปริมาณการใช้วัตุดิบ</a:t>
            </a: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5879B938-BC32-7246-769F-A2036FFF5BB3}"/>
              </a:ext>
            </a:extLst>
          </p:cNvPr>
          <p:cNvSpPr txBox="1">
            <a:spLocks/>
          </p:cNvSpPr>
          <p:nvPr/>
        </p:nvSpPr>
        <p:spPr>
          <a:xfrm>
            <a:off x="8178917" y="1080653"/>
            <a:ext cx="3606563" cy="564082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สร้างจิตสำนึก ลด ละ เลิก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ลดการใช้พลังงาน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ลดการปล่อยมลพิษ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ลดการสร้างขยะ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สนับสนุนสินค้าและบริการรักษ์โลก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คำนวณการปล่อยของเสีย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ออร์แกน</a:t>
            </a:r>
            <a:r>
              <a:rPr lang="th-TH" sz="2200" dirty="0" err="1">
                <a:latin typeface="Prompt Light" panose="00000400000000000000" pitchFamily="2" charset="-34"/>
                <a:cs typeface="Prompt Light" panose="00000400000000000000" pitchFamily="2" charset="-34"/>
              </a:rPr>
              <a:t>ิก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ธุรกิจสีเขียว ลดการใช้สารเคมี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อนุรักษ์ส่งเสริมทรัพยากรท้องถิ่น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ฟื้นฟูสิ่งแวดล้อม </a:t>
            </a:r>
          </a:p>
          <a:p>
            <a:pPr>
              <a:buFont typeface="Courier New" panose="02070309020205020404" pitchFamily="49" charset="0"/>
              <a:buChar char="o"/>
            </a:pPr>
            <a:endParaRPr lang="th-TH" sz="18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7C0A280-414A-E213-941A-7F72679FA752}"/>
              </a:ext>
            </a:extLst>
          </p:cNvPr>
          <p:cNvSpPr txBox="1"/>
          <p:nvPr/>
        </p:nvSpPr>
        <p:spPr>
          <a:xfrm>
            <a:off x="-1122449" y="169141"/>
            <a:ext cx="609426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atin typeface="Comic Sans MS" panose="030F0702030302020204" pitchFamily="66" charset="0"/>
                <a:cs typeface="Prompt" panose="00000500000000000000" pitchFamily="2" charset="-34"/>
              </a:rPr>
              <a:t>Checklist </a:t>
            </a:r>
          </a:p>
        </p:txBody>
      </p:sp>
    </p:spTree>
    <p:extLst>
      <p:ext uri="{BB962C8B-B14F-4D97-AF65-F5344CB8AC3E}">
        <p14:creationId xmlns:p14="http://schemas.microsoft.com/office/powerpoint/2010/main" val="17298734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DBF23C-B528-07F2-A87F-B5594BB02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1734AD-3132-6245-8298-D8A03F2FB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3</a:t>
            </a:fld>
            <a:endParaRPr lang="en-US"/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734E942-3D19-D8FA-5938-BA48DE764B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37" y="1080655"/>
            <a:ext cx="3606563" cy="5640820"/>
          </a:xfrm>
          <a:gradFill flip="none" rotWithShape="1">
            <a:gsLst>
              <a:gs pos="0">
                <a:srgbClr val="3399FF">
                  <a:tint val="66000"/>
                  <a:satMod val="160000"/>
                </a:srgbClr>
              </a:gs>
              <a:gs pos="50000">
                <a:srgbClr val="3399FF">
                  <a:tint val="44500"/>
                  <a:satMod val="160000"/>
                </a:srgbClr>
              </a:gs>
              <a:gs pos="100000">
                <a:srgbClr val="3399FF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ใช้งานวิจัย เทคโนโลยีเพิ่มมูลค่า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ระบบ </a:t>
            </a:r>
            <a:r>
              <a:rPr lang="en-US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smart farming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พลังงานชีวภาพ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จัดการอย่างเป็นระบบ ตรวจสอบได้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ใช้หลักเศรษฐกิจพอเพียง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เลือกใช้พันธุ์ที่ดี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ใช้วัตถุดิบและทรัพยากรธรรมชาติ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ใช้ระบบ </a:t>
            </a:r>
            <a:r>
              <a:rPr lang="en-US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Big Data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เกษตรปลอดภัย/อินทรีย์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ใช้สมุนไพร</a:t>
            </a: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13C1DFD5-DD0D-9C97-6238-0BC657C98B35}"/>
              </a:ext>
            </a:extLst>
          </p:cNvPr>
          <p:cNvSpPr txBox="1">
            <a:spLocks/>
          </p:cNvSpPr>
          <p:nvPr/>
        </p:nvSpPr>
        <p:spPr>
          <a:xfrm>
            <a:off x="4381677" y="1080655"/>
            <a:ext cx="3606563" cy="5640820"/>
          </a:xfrm>
          <a:prstGeom prst="rect">
            <a:avLst/>
          </a:prstGeom>
          <a:gradFill flip="none" rotWithShape="1">
            <a:gsLst>
              <a:gs pos="0">
                <a:srgbClr val="FF6699">
                  <a:tint val="66000"/>
                  <a:satMod val="160000"/>
                </a:srgbClr>
              </a:gs>
              <a:gs pos="50000">
                <a:srgbClr val="FF6699">
                  <a:tint val="44500"/>
                  <a:satMod val="160000"/>
                </a:srgbClr>
              </a:gs>
              <a:gs pos="100000">
                <a:srgbClr val="FF6699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ออกแบบการผลิตตั้งแต่ต้นทาง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ผลิตทนทาน ใช้งานได้นานขึ้น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ผลิตจากวัสดุที่สร้างทดแทนใหม่ได้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ใช้ซ้ำได้ตลอดอายุการใช้งาน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นำกลับมาใช้ใหม่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ทดแทนวัสดุสิ้นเปลือง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เพิ่มประสิทธิภาพการใช้งาน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การปรับปรุงเป็นของใหม่ 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ลดปริมาณการใช้วัตุดิบ</a:t>
            </a: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h-TH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9FCF8C1E-E8C9-097C-E7D4-6F984491C2A6}"/>
              </a:ext>
            </a:extLst>
          </p:cNvPr>
          <p:cNvSpPr txBox="1">
            <a:spLocks/>
          </p:cNvSpPr>
          <p:nvPr/>
        </p:nvSpPr>
        <p:spPr>
          <a:xfrm>
            <a:off x="8178917" y="1080653"/>
            <a:ext cx="3606563" cy="5640821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18900000" scaled="1"/>
            <a:tileRect/>
          </a:gradFill>
          <a:ln w="19050">
            <a:solidFill>
              <a:schemeClr val="tx1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n-US" sz="3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สร้างจิตสำนึก ลด ละ เลิก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ลดการใช้พลังงาน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ลดการปล่อยมลพิษ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ลดการสร้างขยะ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สนับสนุนสินค้าและบริการรักษ์โลก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คำนวณการปล่อยของเสีย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ออร์แกน</a:t>
            </a:r>
            <a:r>
              <a:rPr lang="th-TH" sz="2200" dirty="0" err="1">
                <a:latin typeface="Prompt Light" panose="00000400000000000000" pitchFamily="2" charset="-34"/>
                <a:cs typeface="Prompt Light" panose="00000400000000000000" pitchFamily="2" charset="-34"/>
              </a:rPr>
              <a:t>ิก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ธุรกิจสีเขียว ลดการใช้สารเคมี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อนุรักษ์ส่งเสริมทรัพยากรท้องถิ่น</a:t>
            </a:r>
            <a:endParaRPr lang="en-US" sz="22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th-TH" sz="2200" dirty="0">
                <a:latin typeface="Prompt Light" panose="00000400000000000000" pitchFamily="2" charset="-34"/>
                <a:cs typeface="Prompt Light" panose="00000400000000000000" pitchFamily="2" charset="-34"/>
              </a:rPr>
              <a:t>ฟื้นฟูสิ่งแวดล้อม </a:t>
            </a:r>
          </a:p>
          <a:p>
            <a:pPr>
              <a:buFont typeface="Courier New" panose="02070309020205020404" pitchFamily="49" charset="0"/>
              <a:buChar char="o"/>
            </a:pPr>
            <a:endParaRPr lang="th-TH" sz="1800" dirty="0">
              <a:latin typeface="Prompt Light" panose="00000400000000000000" pitchFamily="2" charset="-34"/>
              <a:cs typeface="Prompt Light" panose="00000400000000000000" pitchFamily="2" charset="-34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F8879B-1C90-9979-2AF9-D266487DCF45}"/>
              </a:ext>
            </a:extLst>
          </p:cNvPr>
          <p:cNvSpPr txBox="1"/>
          <p:nvPr/>
        </p:nvSpPr>
        <p:spPr>
          <a:xfrm>
            <a:off x="406522" y="288470"/>
            <a:ext cx="3606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B0F0"/>
                </a:solidFill>
                <a:latin typeface="Comic Sans MS" panose="030F0702030302020204" pitchFamily="66" charset="0"/>
                <a:cs typeface="TH Sarabun New" panose="020B0500040200020003" pitchFamily="34" charset="-34"/>
              </a:rPr>
              <a:t>B</a:t>
            </a:r>
            <a:r>
              <a:rPr lang="en-US" sz="3600" dirty="0">
                <a:latin typeface="Comic Sans MS" panose="030F0702030302020204" pitchFamily="66" charset="0"/>
                <a:cs typeface="TH Sarabun New" panose="020B0500040200020003" pitchFamily="34" charset="-34"/>
              </a:rPr>
              <a:t>ioeconomy</a:t>
            </a:r>
            <a:endParaRPr lang="th-TH" sz="3600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6687209-D406-B295-4C11-82C8FFD54DB1}"/>
              </a:ext>
            </a:extLst>
          </p:cNvPr>
          <p:cNvSpPr txBox="1"/>
          <p:nvPr/>
        </p:nvSpPr>
        <p:spPr>
          <a:xfrm>
            <a:off x="3967899" y="288470"/>
            <a:ext cx="4434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FF6699"/>
                </a:solidFill>
                <a:latin typeface="Comic Sans MS" panose="030F0702030302020204" pitchFamily="66" charset="0"/>
                <a:cs typeface="TH Sarabun New" panose="020B0500040200020003" pitchFamily="34" charset="-34"/>
              </a:rPr>
              <a:t>C</a:t>
            </a:r>
            <a:r>
              <a:rPr lang="en-US" sz="3600" dirty="0">
                <a:latin typeface="Comic Sans MS" panose="030F0702030302020204" pitchFamily="66" charset="0"/>
                <a:cs typeface="TH Sarabun New" panose="020B0500040200020003" pitchFamily="34" charset="-34"/>
              </a:rPr>
              <a:t>ircular economy</a:t>
            </a:r>
            <a:endParaRPr lang="th-TH" sz="3600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4FC43D5-FB78-ED27-B68D-EFB3ACFFF411}"/>
              </a:ext>
            </a:extLst>
          </p:cNvPr>
          <p:cNvSpPr txBox="1"/>
          <p:nvPr/>
        </p:nvSpPr>
        <p:spPr>
          <a:xfrm>
            <a:off x="8178916" y="288470"/>
            <a:ext cx="360656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US" sz="4400" b="1" dirty="0">
                <a:solidFill>
                  <a:srgbClr val="00B050"/>
                </a:solidFill>
                <a:latin typeface="Comic Sans MS" panose="030F0702030302020204" pitchFamily="66" charset="0"/>
                <a:cs typeface="TH Sarabun New" panose="020B0500040200020003" pitchFamily="34" charset="-34"/>
              </a:rPr>
              <a:t>G</a:t>
            </a:r>
            <a:r>
              <a:rPr lang="en-US" sz="3600" dirty="0">
                <a:latin typeface="Comic Sans MS" panose="030F0702030302020204" pitchFamily="66" charset="0"/>
                <a:cs typeface="TH Sarabun New" panose="020B0500040200020003" pitchFamily="34" charset="-34"/>
              </a:rPr>
              <a:t>reen economy</a:t>
            </a:r>
            <a:endParaRPr lang="th-TH" sz="3600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17254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3ABF0C-0128-40CB-B1BB-D2123B05A6BD}"/>
              </a:ext>
            </a:extLst>
          </p:cNvPr>
          <p:cNvSpPr txBox="1"/>
          <p:nvPr/>
        </p:nvSpPr>
        <p:spPr>
          <a:xfrm>
            <a:off x="584437" y="684849"/>
            <a:ext cx="102170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i="0" dirty="0">
                <a:solidFill>
                  <a:srgbClr val="00B0F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r>
              <a:rPr lang="en-US" sz="4800" b="1" i="0" dirty="0">
                <a:solidFill>
                  <a:srgbClr val="FF6699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r>
              <a:rPr lang="en-US" sz="4800" b="1" i="0" dirty="0">
                <a:solidFill>
                  <a:srgbClr val="00B050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G</a:t>
            </a:r>
            <a:r>
              <a:rPr lang="en-US" sz="4800" b="1" i="0" dirty="0">
                <a:solidFill>
                  <a:srgbClr val="191919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 </a:t>
            </a:r>
            <a:r>
              <a:rPr lang="th-TH" sz="4800" b="1" i="0" dirty="0">
                <a:solidFill>
                  <a:srgbClr val="191919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คืออะไร?</a:t>
            </a:r>
          </a:p>
          <a:p>
            <a:pPr algn="ctr"/>
            <a:r>
              <a:rPr lang="th-TH" sz="2800" b="0" i="0" dirty="0">
                <a:solidFill>
                  <a:srgbClr val="191919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โมเดลพัฒนาเศรษฐกิจเพื่อความยั่งยืน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15A2C-7A43-4531-8AA4-0A2904C26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77C57BA-727C-A34D-272D-C50D346AB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37" y="2581946"/>
            <a:ext cx="3606563" cy="377440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>
                <a:solidFill>
                  <a:srgbClr val="00B0F0"/>
                </a:solidFill>
                <a:latin typeface="Comic Sans MS" panose="030F0702030302020204" pitchFamily="66" charset="0"/>
                <a:cs typeface="TH Sarabun New" panose="020B0500040200020003" pitchFamily="34" charset="-34"/>
              </a:rPr>
              <a:t>B</a:t>
            </a:r>
            <a:r>
              <a:rPr lang="en-US" dirty="0">
                <a:latin typeface="Comic Sans MS" panose="030F0702030302020204" pitchFamily="66" charset="0"/>
                <a:cs typeface="TH Sarabun New" panose="020B0500040200020003" pitchFamily="34" charset="-34"/>
              </a:rPr>
              <a:t>ioeconomy</a:t>
            </a:r>
            <a:endParaRPr lang="th-TH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  <a:p>
            <a:pPr marL="0" indent="0" algn="ctr">
              <a:buNone/>
            </a:pPr>
            <a:r>
              <a:rPr lang="th-TH" sz="3200" dirty="0">
                <a:latin typeface="Comic Sans MS" panose="030F0702030302020204" pitchFamily="66" charset="0"/>
                <a:cs typeface="TH Sarabun New" panose="020B0500040200020003" pitchFamily="34" charset="-34"/>
              </a:rPr>
              <a:t>เศรษฐกิจชีวภาพ</a:t>
            </a:r>
          </a:p>
          <a:p>
            <a:pPr marL="0" indent="0" algn="ctr">
              <a:buNone/>
            </a:pPr>
            <a:endParaRPr lang="en-US" sz="3200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เพิ่มผลผลิต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สร้างมูลค่าเพิ่ม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ความหลาหลายทางชีวภาพ</a:t>
            </a:r>
            <a:r>
              <a:rPr lang="en-US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ACFF4296-96D7-BFA2-23D3-F11BAC0C9565}"/>
              </a:ext>
            </a:extLst>
          </p:cNvPr>
          <p:cNvSpPr txBox="1">
            <a:spLocks/>
          </p:cNvSpPr>
          <p:nvPr/>
        </p:nvSpPr>
        <p:spPr>
          <a:xfrm>
            <a:off x="4394439" y="2581947"/>
            <a:ext cx="3606563" cy="37744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b="1" dirty="0">
                <a:solidFill>
                  <a:srgbClr val="FF6699"/>
                </a:solidFill>
                <a:latin typeface="Comic Sans MS" panose="030F0702030302020204" pitchFamily="66" charset="0"/>
                <a:cs typeface="TH Sarabun New" panose="020B0500040200020003" pitchFamily="34" charset="-34"/>
              </a:rPr>
              <a:t>C</a:t>
            </a:r>
            <a:r>
              <a:rPr lang="en-US" dirty="0">
                <a:latin typeface="Comic Sans MS" panose="030F0702030302020204" pitchFamily="66" charset="0"/>
                <a:cs typeface="TH Sarabun New" panose="020B0500040200020003" pitchFamily="34" charset="-34"/>
              </a:rPr>
              <a:t>ircular economy</a:t>
            </a:r>
            <a:endParaRPr lang="th-TH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3200" dirty="0">
                <a:latin typeface="Comic Sans MS" panose="030F0702030302020204" pitchFamily="66" charset="0"/>
                <a:cs typeface="TH Sarabun New" panose="020B0500040200020003" pitchFamily="34" charset="-34"/>
              </a:rPr>
              <a:t>เศรษฐกิจหมุนเวียน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h-TH" sz="3200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ใช้ผลิตภัณฑ์ เต็มวงจรชีวิต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หมุนเวียนกลับมาใช้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ใช้ทรัพยากรคุ้มค่า</a:t>
            </a:r>
            <a:endParaRPr lang="en-US" sz="3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E928E674-D9BF-107A-076C-66CA9229831A}"/>
              </a:ext>
            </a:extLst>
          </p:cNvPr>
          <p:cNvSpPr txBox="1">
            <a:spLocks/>
          </p:cNvSpPr>
          <p:nvPr/>
        </p:nvSpPr>
        <p:spPr>
          <a:xfrm>
            <a:off x="8178918" y="2581947"/>
            <a:ext cx="3606563" cy="377440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US" sz="4000" dirty="0">
                <a:solidFill>
                  <a:srgbClr val="00B050"/>
                </a:solidFill>
                <a:latin typeface="Comic Sans MS" panose="030F0702030302020204" pitchFamily="66" charset="0"/>
                <a:cs typeface="TH Sarabun New" panose="020B0500040200020003" pitchFamily="34" charset="-34"/>
              </a:rPr>
              <a:t>G</a:t>
            </a:r>
            <a:r>
              <a:rPr lang="en-US" dirty="0">
                <a:latin typeface="Comic Sans MS" panose="030F0702030302020204" pitchFamily="66" charset="0"/>
                <a:cs typeface="TH Sarabun New" panose="020B0500040200020003" pitchFamily="34" charset="-34"/>
              </a:rPr>
              <a:t>reen economy</a:t>
            </a:r>
            <a:endParaRPr lang="th-TH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th-TH" sz="3200" dirty="0">
                <a:latin typeface="Comic Sans MS" panose="030F0702030302020204" pitchFamily="66" charset="0"/>
                <a:cs typeface="TH Sarabun New" panose="020B0500040200020003" pitchFamily="34" charset="-34"/>
              </a:rPr>
              <a:t>ระบบเศรษฐกิจสีเขียว</a:t>
            </a:r>
          </a:p>
          <a:p>
            <a:pPr marL="0" indent="0" algn="ctr">
              <a:buFont typeface="Arial" panose="020B0604020202020204" pitchFamily="34" charset="0"/>
              <a:buNone/>
            </a:pPr>
            <a:endParaRPr lang="th-TH" sz="3200" dirty="0">
              <a:latin typeface="Comic Sans MS" panose="030F0702030302020204" pitchFamily="66" charset="0"/>
              <a:cs typeface="TH Sarabun New" panose="020B0500040200020003" pitchFamily="34" charset="-34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th-TH" dirty="0">
                <a:latin typeface="Comic Sans MS" panose="030F0702030302020204" pitchFamily="66" charset="0"/>
                <a:cs typeface="TH Sarabun New" panose="020B0500040200020003" pitchFamily="34" charset="-34"/>
              </a:rPr>
              <a:t> </a:t>
            </a:r>
            <a:r>
              <a:rPr lang="th-TH" sz="3200" dirty="0">
                <a:latin typeface="Comic Sans MS" panose="030F0702030302020204" pitchFamily="66" charset="0"/>
                <a:cs typeface="TH Sarabun New" panose="020B0500040200020003" pitchFamily="34" charset="-34"/>
              </a:rPr>
              <a:t>สร้างความยั่งยืน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Comic Sans MS" panose="030F0702030302020204" pitchFamily="66" charset="0"/>
                <a:cs typeface="TH Sarabun New" panose="020B0500040200020003" pitchFamily="34" charset="-34"/>
              </a:rPr>
              <a:t> ลดการปล่อยก๊าซเรือนกระจก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th-TH" sz="3200" dirty="0">
                <a:latin typeface="Comic Sans MS" panose="030F0702030302020204" pitchFamily="66" charset="0"/>
                <a:cs typeface="TH Sarabun New" panose="020B0500040200020003" pitchFamily="34" charset="-34"/>
              </a:rPr>
              <a:t> ลดของเสียให้เหลือน้อยที่สุด</a:t>
            </a:r>
          </a:p>
          <a:p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EA8D29C-195B-9D4B-507C-BB094F7EB91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857105" y="0"/>
            <a:ext cx="3330799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69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D251A-5A83-5010-D42D-369F4FFC4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19ABF32-F123-4D14-7B96-43E658C6A3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857105" y="0"/>
            <a:ext cx="3330799" cy="10953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ACAE925-531E-0925-DB8A-9182681282B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040"/>
          <a:stretch/>
        </p:blipFill>
        <p:spPr>
          <a:xfrm>
            <a:off x="1378527" y="1346078"/>
            <a:ext cx="9642764" cy="44983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4BAC7B8-0987-7804-6EB8-52FFA7D317AD}"/>
              </a:ext>
            </a:extLst>
          </p:cNvPr>
          <p:cNvSpPr txBox="1"/>
          <p:nvPr/>
        </p:nvSpPr>
        <p:spPr>
          <a:xfrm>
            <a:off x="470187" y="6396335"/>
            <a:ext cx="8850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400" b="0" i="0" u="none" strike="noStrike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สำนักงานสภานโยบายการอุดมศึกษา วิทยาศาสตร์ วิจัยและนวัตกรรมแห่งชาติ (สอวช.)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7EA5521-905E-1F3B-4F09-6290CA8C49DE}"/>
              </a:ext>
            </a:extLst>
          </p:cNvPr>
          <p:cNvSpPr txBox="1"/>
          <p:nvPr/>
        </p:nvSpPr>
        <p:spPr>
          <a:xfrm>
            <a:off x="278390" y="510600"/>
            <a:ext cx="83322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19191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การขับเคลื่อน </a:t>
            </a:r>
            <a:r>
              <a:rPr lang="en-US" sz="3200" b="1" dirty="0">
                <a:solidFill>
                  <a:srgbClr val="3399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r>
              <a:rPr lang="en-US" sz="3200" b="1" dirty="0">
                <a:solidFill>
                  <a:srgbClr val="FF669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r>
              <a:rPr lang="en-US" sz="32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</a:t>
            </a:r>
            <a:r>
              <a:rPr lang="en-US" sz="3200" b="1" dirty="0">
                <a:solidFill>
                  <a:srgbClr val="19191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 Model </a:t>
            </a:r>
            <a:r>
              <a:rPr lang="th-TH" sz="3200" b="1" dirty="0">
                <a:solidFill>
                  <a:srgbClr val="19191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ในรูปแบบจตุภาคี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46139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A91707-49EF-2979-E66D-59B06559F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CEA7043-AB39-70F8-CDB7-F20D471EAA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659"/>
          <a:stretch/>
        </p:blipFill>
        <p:spPr>
          <a:xfrm>
            <a:off x="687099" y="966355"/>
            <a:ext cx="10515600" cy="524564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6D15EB-13DF-DBE4-62D4-C91F72E0B3D2}"/>
              </a:ext>
            </a:extLst>
          </p:cNvPr>
          <p:cNvSpPr txBox="1"/>
          <p:nvPr/>
        </p:nvSpPr>
        <p:spPr>
          <a:xfrm>
            <a:off x="470187" y="6396335"/>
            <a:ext cx="885045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h-TH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ที่มา</a:t>
            </a:r>
            <a:r>
              <a:rPr lang="en-US" sz="24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: </a:t>
            </a:r>
            <a:r>
              <a:rPr lang="th-TH" sz="2400" b="0" i="0" u="none" strike="noStrike" dirty="0">
                <a:effectLst/>
                <a:latin typeface="TH Sarabun New" panose="020B0500040200020003" pitchFamily="34" charset="-34"/>
                <a:cs typeface="TH Sarabun New" panose="020B0500040200020003" pitchFamily="34" charset="-34"/>
              </a:rPr>
              <a:t>สำนักงานสภานโยบายการอุดมศึกษา วิทยาศาสตร์ วิจัยและนวัตกรรมแห่งชาติ (สอวช.)</a:t>
            </a:r>
            <a:endParaRPr lang="en-US" sz="24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B11BBA-3674-27B4-86D4-0821DDEBDE0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857105" y="0"/>
            <a:ext cx="3330799" cy="109537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63F2D89-3AD2-CC0F-4601-BFAB603C4F20}"/>
              </a:ext>
            </a:extLst>
          </p:cNvPr>
          <p:cNvSpPr txBox="1"/>
          <p:nvPr/>
        </p:nvSpPr>
        <p:spPr>
          <a:xfrm>
            <a:off x="396154" y="353610"/>
            <a:ext cx="609426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i="0" dirty="0">
                <a:solidFill>
                  <a:srgbClr val="191919"/>
                </a:solidFill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การสร้างมูลค่าเพิ่มทางเศรษฐกิจ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794821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91F11-17DC-3CC1-06AF-D5D96E1AA0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11ADC1-0DAB-DE2D-F0C8-AF92D29AD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C5C6C8-BA77-40F0-B1AE-3E5EFF00B2A2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379180-1BB7-3BDD-57B0-A9717A9FB96E}"/>
              </a:ext>
            </a:extLst>
          </p:cNvPr>
          <p:cNvSpPr txBox="1"/>
          <p:nvPr/>
        </p:nvSpPr>
        <p:spPr>
          <a:xfrm>
            <a:off x="584437" y="2272667"/>
            <a:ext cx="5784611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thaiDist"/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การพัฒนาที่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ตอบสนองความต้องการของคนในรุ่นปัจจุบัน</a:t>
            </a:r>
            <a:r>
              <a:rPr lang="th-TH" sz="3600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โดย</a:t>
            </a:r>
            <a:r>
              <a:rPr lang="th-TH" sz="3600" b="1" dirty="0">
                <a:solidFill>
                  <a:srgbClr val="FF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ไม่ทำให้คนรุ่นต่อไปในอนาคต </a:t>
            </a:r>
            <a:r>
              <a:rPr lang="th-TH" sz="36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ต้องประนีประนอมยอมลดทอนความสามารถในการตอบสนองความต้องการของตนเอง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2FE2FE4-4361-424A-1A69-F8617D04E79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857105" y="0"/>
            <a:ext cx="3330799" cy="1095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705D97-87FC-74A6-46CA-FC316876B2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2509" y="2329075"/>
            <a:ext cx="5311026" cy="335798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D04BC6-83DB-6A1A-AF5A-9CC4E9ACFDE3}"/>
              </a:ext>
            </a:extLst>
          </p:cNvPr>
          <p:cNvSpPr txBox="1"/>
          <p:nvPr/>
        </p:nvSpPr>
        <p:spPr>
          <a:xfrm>
            <a:off x="584437" y="684849"/>
            <a:ext cx="10217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48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</a:t>
            </a:r>
            <a:endParaRPr lang="th-TH" sz="2800" b="0" i="0" dirty="0">
              <a:solidFill>
                <a:srgbClr val="191919"/>
              </a:solidFill>
              <a:effectLst/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49C628-61D7-DF16-AB0C-1855A3BC47F2}"/>
              </a:ext>
            </a:extLst>
          </p:cNvPr>
          <p:cNvSpPr txBox="1"/>
          <p:nvPr/>
        </p:nvSpPr>
        <p:spPr>
          <a:xfrm>
            <a:off x="829307" y="744993"/>
            <a:ext cx="857871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solidFill>
                  <a:srgbClr val="19191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การพัฒนาที่ยั่งยืน </a:t>
            </a:r>
          </a:p>
          <a:p>
            <a:pPr algn="ctr"/>
            <a:r>
              <a:rPr lang="th-TH" sz="3200" b="1" dirty="0">
                <a:solidFill>
                  <a:srgbClr val="19191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(</a:t>
            </a:r>
            <a:r>
              <a:rPr lang="en-US" sz="3200" b="1" dirty="0">
                <a:effectLst/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Sustainable Development</a:t>
            </a:r>
            <a:r>
              <a:rPr lang="th-TH" sz="3200" b="1" dirty="0">
                <a:effectLst/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)</a:t>
            </a:r>
            <a:r>
              <a:rPr lang="en-US" sz="3200" b="1" dirty="0">
                <a:effectLst/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 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6566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CF05259-5ED6-9168-4576-084A01DF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941" y="1901535"/>
            <a:ext cx="9083878" cy="45507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EEE1A1-49AC-576B-A69B-5B9B1B4F46F4}"/>
              </a:ext>
            </a:extLst>
          </p:cNvPr>
          <p:cNvSpPr txBox="1"/>
          <p:nvPr/>
        </p:nvSpPr>
        <p:spPr>
          <a:xfrm>
            <a:off x="696190" y="713942"/>
            <a:ext cx="993717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เป้าหมายการพัฒนาอย่างยั่งยืน</a:t>
            </a:r>
            <a:r>
              <a:rPr lang="en-US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 </a:t>
            </a:r>
          </a:p>
          <a:p>
            <a:pPr algn="ctr"/>
            <a:r>
              <a:rPr lang="en-US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(</a:t>
            </a:r>
            <a:r>
              <a:rPr lang="en-US" sz="2800" b="1" dirty="0">
                <a:solidFill>
                  <a:srgbClr val="7030A0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S</a:t>
            </a:r>
            <a:r>
              <a:rPr lang="en-US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ustainable </a:t>
            </a:r>
            <a:r>
              <a:rPr lang="en-US" sz="2800" b="1" dirty="0">
                <a:solidFill>
                  <a:srgbClr val="7030A0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D</a:t>
            </a:r>
            <a:r>
              <a:rPr lang="en-US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evelopment </a:t>
            </a:r>
            <a:r>
              <a:rPr lang="en-US" sz="2800" b="1" dirty="0">
                <a:solidFill>
                  <a:srgbClr val="7030A0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G</a:t>
            </a:r>
            <a:r>
              <a:rPr lang="en-US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oals: </a:t>
            </a:r>
            <a:r>
              <a:rPr lang="en-US" sz="2800" b="1" dirty="0">
                <a:solidFill>
                  <a:srgbClr val="7030A0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SDGs</a:t>
            </a:r>
            <a:r>
              <a:rPr lang="en-US" sz="2800" b="1" dirty="0"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)</a:t>
            </a:r>
            <a:endParaRPr lang="en-US" sz="28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571C959-4978-62C7-18CA-8847472A77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857105" y="0"/>
            <a:ext cx="3330799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37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30A59-DA25-99C9-187F-A1E04DE087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EA125146-A471-7B6E-72FB-FB99A8B5ED56}"/>
              </a:ext>
            </a:extLst>
          </p:cNvPr>
          <p:cNvGrpSpPr/>
          <p:nvPr/>
        </p:nvGrpSpPr>
        <p:grpSpPr>
          <a:xfrm>
            <a:off x="843626" y="1732286"/>
            <a:ext cx="9103938" cy="4779818"/>
            <a:chOff x="1841153" y="1501237"/>
            <a:chExt cx="9103938" cy="4779818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BE1A288-4E19-4496-CC58-D0FEEDB39C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61213" y="1641763"/>
              <a:ext cx="9083878" cy="4550724"/>
            </a:xfrm>
            <a:prstGeom prst="rect">
              <a:avLst/>
            </a:prstGeom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4C0F892-F68D-4ECC-9628-F6968F5B15AD}"/>
                </a:ext>
              </a:extLst>
            </p:cNvPr>
            <p:cNvSpPr/>
            <p:nvPr/>
          </p:nvSpPr>
          <p:spPr>
            <a:xfrm>
              <a:off x="4892877" y="3101438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D8CBCAE4-4753-9EF1-617F-72D345C24F6D}"/>
                </a:ext>
              </a:extLst>
            </p:cNvPr>
            <p:cNvSpPr/>
            <p:nvPr/>
          </p:nvSpPr>
          <p:spPr>
            <a:xfrm>
              <a:off x="9431224" y="3101437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CBC99252-F0A0-5C63-E19E-943988B6F450}"/>
                </a:ext>
              </a:extLst>
            </p:cNvPr>
            <p:cNvSpPr/>
            <p:nvPr/>
          </p:nvSpPr>
          <p:spPr>
            <a:xfrm>
              <a:off x="3382732" y="3091047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946E594-82B9-5B2E-43B8-D6358A9BA06A}"/>
                </a:ext>
              </a:extLst>
            </p:cNvPr>
            <p:cNvSpPr/>
            <p:nvPr/>
          </p:nvSpPr>
          <p:spPr>
            <a:xfrm>
              <a:off x="6393122" y="3091046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BA98DA2-007A-A688-1242-29ED33B8D3BD}"/>
                </a:ext>
              </a:extLst>
            </p:cNvPr>
            <p:cNvSpPr/>
            <p:nvPr/>
          </p:nvSpPr>
          <p:spPr>
            <a:xfrm>
              <a:off x="3392632" y="4691246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0CCF9110-2948-6164-F8EF-924E91B06BD4}"/>
                </a:ext>
              </a:extLst>
            </p:cNvPr>
            <p:cNvSpPr/>
            <p:nvPr/>
          </p:nvSpPr>
          <p:spPr>
            <a:xfrm>
              <a:off x="4892877" y="4680855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B5ABE19-64B3-05EE-B8E2-CCBCB9B8BDAB}"/>
                </a:ext>
              </a:extLst>
            </p:cNvPr>
            <p:cNvSpPr/>
            <p:nvPr/>
          </p:nvSpPr>
          <p:spPr>
            <a:xfrm>
              <a:off x="9431224" y="1501237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9FE4B79D-5650-517D-2AE8-E8137C05679D}"/>
                </a:ext>
              </a:extLst>
            </p:cNvPr>
            <p:cNvSpPr/>
            <p:nvPr/>
          </p:nvSpPr>
          <p:spPr>
            <a:xfrm>
              <a:off x="1843380" y="3091045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179BDEBE-E48F-D10A-1EB1-825A33EF388E}"/>
                </a:ext>
              </a:extLst>
            </p:cNvPr>
            <p:cNvSpPr/>
            <p:nvPr/>
          </p:nvSpPr>
          <p:spPr>
            <a:xfrm>
              <a:off x="1841153" y="4680854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AF9945EB-0CAF-45D1-35E2-E64583FA5FA5}"/>
                </a:ext>
              </a:extLst>
            </p:cNvPr>
            <p:cNvSpPr/>
            <p:nvPr/>
          </p:nvSpPr>
          <p:spPr>
            <a:xfrm>
              <a:off x="7942374" y="4691246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A57C024-1684-09A5-334A-6E0A6CEF8414}"/>
                </a:ext>
              </a:extLst>
            </p:cNvPr>
            <p:cNvSpPr/>
            <p:nvPr/>
          </p:nvSpPr>
          <p:spPr>
            <a:xfrm>
              <a:off x="6394385" y="4680853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739BB93A-A6FE-EF2C-4025-5FE3EA45BD98}"/>
                </a:ext>
              </a:extLst>
            </p:cNvPr>
            <p:cNvSpPr/>
            <p:nvPr/>
          </p:nvSpPr>
          <p:spPr>
            <a:xfrm>
              <a:off x="3391632" y="1516825"/>
              <a:ext cx="1433946" cy="1589809"/>
            </a:xfrm>
            <a:prstGeom prst="rect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008080"/>
                  </a:solidFill>
                </a:ln>
                <a:noFill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427CE4A9-C4A3-593F-0C03-0CDDEE18441B}"/>
              </a:ext>
            </a:extLst>
          </p:cNvPr>
          <p:cNvSpPr txBox="1"/>
          <p:nvPr/>
        </p:nvSpPr>
        <p:spPr>
          <a:xfrm>
            <a:off x="489544" y="336613"/>
            <a:ext cx="85711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latin typeface="Prompt" panose="00000500000000000000" pitchFamily="2" charset="-34"/>
                <a:cs typeface="Prompt" panose="00000500000000000000" pitchFamily="2" charset="-34"/>
              </a:rPr>
              <a:t>ห</a:t>
            </a:r>
            <a:r>
              <a:rPr lang="th-TH" sz="3200" b="1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ลักการของ</a:t>
            </a:r>
            <a:r>
              <a:rPr lang="th-TH" sz="3200" b="1" dirty="0">
                <a:latin typeface="Prompt" panose="00000500000000000000" pitchFamily="2" charset="-34"/>
                <a:cs typeface="Prompt" panose="00000500000000000000" pitchFamily="2" charset="-34"/>
              </a:rPr>
              <a:t>ของ </a:t>
            </a:r>
            <a:r>
              <a:rPr lang="en-US" sz="3200" b="1" dirty="0">
                <a:solidFill>
                  <a:srgbClr val="3399FF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B</a:t>
            </a:r>
            <a:r>
              <a:rPr lang="en-US" sz="3200" b="1" dirty="0">
                <a:solidFill>
                  <a:srgbClr val="FF6699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C</a:t>
            </a:r>
            <a:r>
              <a:rPr lang="en-US" sz="3200" b="1" dirty="0">
                <a:solidFill>
                  <a:srgbClr val="00B050"/>
                </a:solidFill>
                <a:latin typeface="Prompt" panose="00000500000000000000" pitchFamily="2" charset="-34"/>
                <a:cs typeface="Prompt" panose="00000500000000000000" pitchFamily="2" charset="-34"/>
              </a:rPr>
              <a:t>G </a:t>
            </a:r>
            <a:r>
              <a:rPr lang="th-TH" sz="3200" b="1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ได้</a:t>
            </a:r>
          </a:p>
          <a:p>
            <a:pPr algn="ctr"/>
            <a:r>
              <a:rPr lang="th-TH" sz="3200" b="1" i="0" dirty="0">
                <a:effectLst/>
                <a:latin typeface="Prompt" panose="00000500000000000000" pitchFamily="2" charset="-34"/>
                <a:cs typeface="Prompt" panose="00000500000000000000" pitchFamily="2" charset="-34"/>
              </a:rPr>
              <a:t>สอดรับกับ ‘ความยั่งยืน’ ตาม </a:t>
            </a:r>
            <a:r>
              <a:rPr lang="en-US" sz="3200" b="1" dirty="0">
                <a:solidFill>
                  <a:srgbClr val="7030A0"/>
                </a:solidFill>
                <a:latin typeface="Prompt" panose="00000500000000000000" pitchFamily="2" charset="-34"/>
                <a:ea typeface="Times New Roman" panose="02020603050405020304" pitchFamily="18" charset="0"/>
                <a:cs typeface="Prompt" panose="00000500000000000000" pitchFamily="2" charset="-34"/>
              </a:rPr>
              <a:t>SDGs</a:t>
            </a:r>
            <a:endParaRPr lang="en-US" sz="3200" b="1" dirty="0">
              <a:latin typeface="Prompt" panose="00000500000000000000" pitchFamily="2" charset="-34"/>
              <a:cs typeface="Prompt" panose="00000500000000000000" pitchFamily="2" charset="-34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3D89A48A-7A48-3F0D-02B7-21E24B18A12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14" t="27814" r="9783" b="34528"/>
          <a:stretch/>
        </p:blipFill>
        <p:spPr>
          <a:xfrm>
            <a:off x="8857105" y="0"/>
            <a:ext cx="3330799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1181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2" Type="http://schemas.microsoft.com/office/2011/relationships/webextension" Target="webextension2.xml"/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5">
    <wetp:webextensionref xmlns:r="http://schemas.openxmlformats.org/officeDocument/2006/relationships" r:id="rId1"/>
  </wetp:taskpane>
  <wetp:taskpane dockstate="right" visibility="0" width="438" row="6">
    <wetp:webextensionref xmlns:r="http://schemas.openxmlformats.org/officeDocument/2006/relationships" r:id="rId2"/>
  </wetp:taskpane>
</wetp:taskpanes>
</file>

<file path=ppt/webextensions/webextension1.xml><?xml version="1.0" encoding="utf-8"?>
<we:webextension xmlns:we="http://schemas.microsoft.com/office/webextensions/webextension/2010/11" id="{500F3372-ACD4-41E9-BF9C-3604243CD9DA}">
  <we:reference id="wa104381411" version="1.0.0.0" store="en-US" storeType="OMEX"/>
  <we:alternateReferences>
    <we:reference id="WA104381411" version="1.0.0.0" store="" storeType="OMEX"/>
  </we:alternateReferences>
  <we:properties/>
  <we:bindings/>
  <we:snapshot xmlns:r="http://schemas.openxmlformats.org/officeDocument/2006/relationships"/>
</we:webextension>
</file>

<file path=ppt/webextensions/webextension2.xml><?xml version="1.0" encoding="utf-8"?>
<we:webextension xmlns:we="http://schemas.microsoft.com/office/webextensions/webextension/2010/11" id="{FBFD9E0A-02BF-4E64-95BC-1FC685186875}">
  <we:reference id="wa104381335" version="1.0.0.1" store="en-US" storeType="OMEX"/>
  <we:alternateReferences>
    <we:reference id="WA104381335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5276</TotalTime>
  <Words>480</Words>
  <Application>Microsoft Office PowerPoint</Application>
  <PresentationFormat>Widescreen</PresentationFormat>
  <Paragraphs>115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Helvetica Neue Medium</vt:lpstr>
      <vt:lpstr>Arial</vt:lpstr>
      <vt:lpstr>Calibri</vt:lpstr>
      <vt:lpstr>Calibri Light</vt:lpstr>
      <vt:lpstr>Comic Sans MS</vt:lpstr>
      <vt:lpstr>Courier New</vt:lpstr>
      <vt:lpstr>Pridi ExtraLight</vt:lpstr>
      <vt:lpstr>Pridi Light</vt:lpstr>
      <vt:lpstr>Prompt</vt:lpstr>
      <vt:lpstr>Prompt Light</vt:lpstr>
      <vt:lpstr>TH Sarabun New</vt:lpstr>
      <vt:lpstr>Wingdings</vt:lpstr>
      <vt:lpstr>Office Theme</vt:lpstr>
      <vt:lpstr>แนวทาง BCG สู่การพัฒนาที่ยั่งยืน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pollutions and their sources</dc:title>
  <dc:creator>Papitchaya Srithep</dc:creator>
  <cp:lastModifiedBy>Papitchaya Srithep (ปพิชญา ศรีเทพ)</cp:lastModifiedBy>
  <cp:revision>65</cp:revision>
  <dcterms:created xsi:type="dcterms:W3CDTF">2021-05-07T04:36:51Z</dcterms:created>
  <dcterms:modified xsi:type="dcterms:W3CDTF">2024-02-16T00:58:47Z</dcterms:modified>
</cp:coreProperties>
</file>